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ow" charset="1" panose="00000500000000000000"/>
      <p:regular r:id="rId10"/>
    </p:embeddedFont>
    <p:embeddedFont>
      <p:font typeface="Now Bold" charset="1" panose="00000600000000000000"/>
      <p:regular r:id="rId11"/>
    </p:embeddedFont>
    <p:embeddedFont>
      <p:font typeface="Now Bold" charset="1" panose="00000800000000000000"/>
      <p:regular r:id="rId12"/>
    </p:embeddedFont>
    <p:embeddedFont>
      <p:font typeface="Now Bold Bold" charset="1" panose="00000A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26" Target="slides/slide13.xml" Type="http://schemas.openxmlformats.org/officeDocument/2006/relationships/slide"/><Relationship Id="rId27" Target="slides/slide14.xml" Type="http://schemas.openxmlformats.org/officeDocument/2006/relationships/slide"/><Relationship Id="rId28" Target="slides/slide15.xml" Type="http://schemas.openxmlformats.org/officeDocument/2006/relationships/slide"/><Relationship Id="rId29" Target="slides/slide16.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4.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5.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6.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7.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2250824">
            <a:off x="5846121" y="2943599"/>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10967153" y="514648"/>
            <a:ext cx="5194518" cy="8793335"/>
          </a:xfrm>
          <a:prstGeom prst="rect">
            <a:avLst/>
          </a:prstGeom>
        </p:spPr>
      </p:pic>
      <p:sp>
        <p:nvSpPr>
          <p:cNvPr name="TextBox 4" id="4"/>
          <p:cNvSpPr txBox="true"/>
          <p:nvPr/>
        </p:nvSpPr>
        <p:spPr>
          <a:xfrm rot="0">
            <a:off x="1028700" y="5257341"/>
            <a:ext cx="9150166" cy="3452238"/>
          </a:xfrm>
          <a:prstGeom prst="rect">
            <a:avLst/>
          </a:prstGeom>
        </p:spPr>
        <p:txBody>
          <a:bodyPr anchor="t" rtlCol="false" tIns="0" lIns="0" bIns="0" rIns="0">
            <a:spAutoFit/>
          </a:bodyPr>
          <a:lstStyle/>
          <a:p>
            <a:pPr>
              <a:lnSpc>
                <a:spcPts val="9092"/>
              </a:lnSpc>
            </a:pPr>
            <a:r>
              <a:rPr lang="en-US" sz="7576">
                <a:solidFill>
                  <a:srgbClr val="FFFFFF"/>
                </a:solidFill>
                <a:latin typeface="Now Bold"/>
              </a:rPr>
              <a:t>POO VARIABLES,</a:t>
            </a:r>
          </a:p>
          <a:p>
            <a:pPr>
              <a:lnSpc>
                <a:spcPts val="9092"/>
              </a:lnSpc>
            </a:pPr>
            <a:r>
              <a:rPr lang="en-US" sz="7576">
                <a:solidFill>
                  <a:srgbClr val="FFFFFF"/>
                </a:solidFill>
                <a:latin typeface="Now Bold"/>
              </a:rPr>
              <a:t>arrays, clases y packages</a:t>
            </a:r>
          </a:p>
        </p:txBody>
      </p:sp>
      <p:sp>
        <p:nvSpPr>
          <p:cNvPr name="TextBox 5" id="5"/>
          <p:cNvSpPr txBox="true"/>
          <p:nvPr/>
        </p:nvSpPr>
        <p:spPr>
          <a:xfrm rot="0">
            <a:off x="1028700" y="4792972"/>
            <a:ext cx="8203005" cy="464369"/>
          </a:xfrm>
          <a:prstGeom prst="rect">
            <a:avLst/>
          </a:prstGeom>
        </p:spPr>
        <p:txBody>
          <a:bodyPr anchor="t" rtlCol="false" tIns="0" lIns="0" bIns="0" rIns="0">
            <a:spAutoFit/>
          </a:bodyPr>
          <a:lstStyle/>
          <a:p>
            <a:pPr>
              <a:lnSpc>
                <a:spcPts val="3656"/>
              </a:lnSpc>
            </a:pPr>
            <a:r>
              <a:rPr lang="en-US" sz="3047" spc="740">
                <a:solidFill>
                  <a:srgbClr val="FFFFFF"/>
                </a:solidFill>
                <a:latin typeface="Now"/>
              </a:rPr>
              <a:t>ESTRUCTURA DE DATOS</a:t>
            </a:r>
          </a:p>
        </p:txBody>
      </p:sp>
      <p:sp>
        <p:nvSpPr>
          <p:cNvPr name="TextBox 6" id="6"/>
          <p:cNvSpPr txBox="true"/>
          <p:nvPr/>
        </p:nvSpPr>
        <p:spPr>
          <a:xfrm rot="0">
            <a:off x="748720" y="9479075"/>
            <a:ext cx="7540621" cy="371475"/>
          </a:xfrm>
          <a:prstGeom prst="rect">
            <a:avLst/>
          </a:prstGeom>
        </p:spPr>
        <p:txBody>
          <a:bodyPr anchor="t" rtlCol="false" tIns="0" lIns="0" bIns="0" rIns="0">
            <a:spAutoFit/>
          </a:bodyPr>
          <a:lstStyle/>
          <a:p>
            <a:pPr>
              <a:lnSpc>
                <a:spcPts val="2999"/>
              </a:lnSpc>
            </a:pPr>
            <a:r>
              <a:rPr lang="en-US" sz="2499" spc="607">
                <a:solidFill>
                  <a:srgbClr val="FFFFFF"/>
                </a:solidFill>
                <a:latin typeface="Now"/>
              </a:rPr>
              <a:t>2022 - ROMARIO TOLA QUISPE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702920" y="1564433"/>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7448595" y="3356262"/>
            <a:ext cx="9635335" cy="6421951"/>
          </a:xfrm>
          <a:prstGeom prst="rect">
            <a:avLst/>
          </a:prstGeom>
        </p:spPr>
      </p:pic>
      <p:pic>
        <p:nvPicPr>
          <p:cNvPr name="Picture 4" id="4"/>
          <p:cNvPicPr>
            <a:picLocks noChangeAspect="true"/>
          </p:cNvPicPr>
          <p:nvPr/>
        </p:nvPicPr>
        <p:blipFill>
          <a:blip r:embed="rId5"/>
          <a:srcRect l="0" t="0" r="0" b="0"/>
          <a:stretch>
            <a:fillRect/>
          </a:stretch>
        </p:blipFill>
        <p:spPr>
          <a:xfrm flipH="false" flipV="false" rot="0">
            <a:off x="7569340" y="3721072"/>
            <a:ext cx="9393844" cy="5244896"/>
          </a:xfrm>
          <a:prstGeom prst="rect">
            <a:avLst/>
          </a:prstGeom>
        </p:spPr>
      </p:pic>
      <p:sp>
        <p:nvSpPr>
          <p:cNvPr name="TextBox 5" id="5"/>
          <p:cNvSpPr txBox="true"/>
          <p:nvPr/>
        </p:nvSpPr>
        <p:spPr>
          <a:xfrm rot="0">
            <a:off x="814341" y="2824884"/>
            <a:ext cx="6755000" cy="9394869"/>
          </a:xfrm>
          <a:prstGeom prst="rect">
            <a:avLst/>
          </a:prstGeom>
        </p:spPr>
        <p:txBody>
          <a:bodyPr anchor="t" rtlCol="false" tIns="0" lIns="0" bIns="0" rIns="0">
            <a:spAutoFit/>
          </a:bodyPr>
          <a:lstStyle/>
          <a:p>
            <a:pPr>
              <a:lnSpc>
                <a:spcPts val="5390"/>
              </a:lnSpc>
            </a:pPr>
            <a:r>
              <a:rPr lang="en-US" sz="3266">
                <a:solidFill>
                  <a:srgbClr val="FFFFFF"/>
                </a:solidFill>
                <a:latin typeface="Now"/>
              </a:rPr>
              <a:t>Es una estructura de datos que permite almacenar un conjunto de elementos del mismo tipo en una sola variable. Es como una lista o una tabla donde los elementos están dispuestos en una secuencia ordenada y se pueden acceder a ellos mediante un índice o posición numérica.</a:t>
            </a:r>
          </a:p>
          <a:p>
            <a:pPr>
              <a:lnSpc>
                <a:spcPts val="5390"/>
              </a:lnSpc>
            </a:pPr>
          </a:p>
          <a:p>
            <a:pPr>
              <a:lnSpc>
                <a:spcPts val="5390"/>
              </a:lnSpc>
            </a:pPr>
          </a:p>
          <a:p>
            <a:pPr>
              <a:lnSpc>
                <a:spcPts val="5390"/>
              </a:lnSpc>
            </a:pPr>
          </a:p>
          <a:p>
            <a:pPr>
              <a:lnSpc>
                <a:spcPts val="5390"/>
              </a:lnSpc>
            </a:pPr>
          </a:p>
        </p:txBody>
      </p:sp>
      <p:sp>
        <p:nvSpPr>
          <p:cNvPr name="TextBox 6" id="6"/>
          <p:cNvSpPr txBox="true"/>
          <p:nvPr/>
        </p:nvSpPr>
        <p:spPr>
          <a:xfrm rot="0">
            <a:off x="1028700" y="914400"/>
            <a:ext cx="8115300" cy="1028700"/>
          </a:xfrm>
          <a:prstGeom prst="rect">
            <a:avLst/>
          </a:prstGeom>
        </p:spPr>
        <p:txBody>
          <a:bodyPr anchor="t" rtlCol="false" tIns="0" lIns="0" bIns="0" rIns="0">
            <a:spAutoFit/>
          </a:bodyPr>
          <a:lstStyle/>
          <a:p>
            <a:pPr>
              <a:lnSpc>
                <a:spcPts val="8400"/>
              </a:lnSpc>
            </a:pPr>
            <a:r>
              <a:rPr lang="en-US" sz="6000">
                <a:solidFill>
                  <a:srgbClr val="FFF7F1"/>
                </a:solidFill>
                <a:latin typeface="Now Bold"/>
              </a:rPr>
              <a:t>¿Que es un ARRAY?</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5609169" y="1283891"/>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3454489" y="5143500"/>
            <a:ext cx="11379023" cy="4551609"/>
          </a:xfrm>
          <a:prstGeom prst="rect">
            <a:avLst/>
          </a:prstGeom>
        </p:spPr>
      </p:pic>
      <p:sp>
        <p:nvSpPr>
          <p:cNvPr name="TextBox 4" id="4"/>
          <p:cNvSpPr txBox="true"/>
          <p:nvPr/>
        </p:nvSpPr>
        <p:spPr>
          <a:xfrm rot="0">
            <a:off x="1028700" y="2091754"/>
            <a:ext cx="16537389" cy="3014561"/>
          </a:xfrm>
          <a:prstGeom prst="rect">
            <a:avLst/>
          </a:prstGeom>
        </p:spPr>
        <p:txBody>
          <a:bodyPr anchor="t" rtlCol="false" tIns="0" lIns="0" bIns="0" rIns="0">
            <a:spAutoFit/>
          </a:bodyPr>
          <a:lstStyle/>
          <a:p>
            <a:pPr algn="just">
              <a:lnSpc>
                <a:spcPts val="4815"/>
              </a:lnSpc>
            </a:pPr>
            <a:r>
              <a:rPr lang="en-US" sz="2918">
                <a:solidFill>
                  <a:srgbClr val="FFFFFF"/>
                </a:solidFill>
                <a:latin typeface="Now"/>
              </a:rPr>
              <a:t>Los paquetes son el mecanismo que usa Java para facilitar la modularidad del código. Un paquete puede contener una o más definiciones de interfaces y clases, distribuyéndose habitualmente como un archivo. Para utilizar los elementos de un paquete es necesario importar este en el módulo de código en curso, usando para ello la sentencia import.</a:t>
            </a:r>
          </a:p>
          <a:p>
            <a:pPr algn="just">
              <a:lnSpc>
                <a:spcPts val="4815"/>
              </a:lnSpc>
            </a:pPr>
          </a:p>
        </p:txBody>
      </p:sp>
      <p:sp>
        <p:nvSpPr>
          <p:cNvPr name="TextBox 5" id="5"/>
          <p:cNvSpPr txBox="true"/>
          <p:nvPr/>
        </p:nvSpPr>
        <p:spPr>
          <a:xfrm rot="0">
            <a:off x="1028700" y="914400"/>
            <a:ext cx="12684616" cy="1028700"/>
          </a:xfrm>
          <a:prstGeom prst="rect">
            <a:avLst/>
          </a:prstGeom>
        </p:spPr>
        <p:txBody>
          <a:bodyPr anchor="t" rtlCol="false" tIns="0" lIns="0" bIns="0" rIns="0">
            <a:spAutoFit/>
          </a:bodyPr>
          <a:lstStyle/>
          <a:p>
            <a:pPr>
              <a:lnSpc>
                <a:spcPts val="8400"/>
              </a:lnSpc>
            </a:pPr>
            <a:r>
              <a:rPr lang="en-US" sz="6000">
                <a:solidFill>
                  <a:srgbClr val="FFF7F1"/>
                </a:solidFill>
                <a:latin typeface="Now Bold"/>
              </a:rPr>
              <a:t>¿Qué son los paquetes en JAVA?</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702920" y="1564433"/>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1028700" y="4140849"/>
            <a:ext cx="16296567" cy="4858871"/>
          </a:xfrm>
          <a:prstGeom prst="rect">
            <a:avLst/>
          </a:prstGeom>
        </p:spPr>
      </p:pic>
      <p:sp>
        <p:nvSpPr>
          <p:cNvPr name="TextBox 4" id="4"/>
          <p:cNvSpPr txBox="true"/>
          <p:nvPr/>
        </p:nvSpPr>
        <p:spPr>
          <a:xfrm rot="0">
            <a:off x="1028700" y="914400"/>
            <a:ext cx="16230600" cy="2095500"/>
          </a:xfrm>
          <a:prstGeom prst="rect">
            <a:avLst/>
          </a:prstGeom>
        </p:spPr>
        <p:txBody>
          <a:bodyPr anchor="t" rtlCol="false" tIns="0" lIns="0" bIns="0" rIns="0">
            <a:spAutoFit/>
          </a:bodyPr>
          <a:lstStyle/>
          <a:p>
            <a:pPr>
              <a:lnSpc>
                <a:spcPts val="8400"/>
              </a:lnSpc>
            </a:pPr>
            <a:r>
              <a:rPr lang="en-US" sz="6000">
                <a:solidFill>
                  <a:srgbClr val="FFF7F1"/>
                </a:solidFill>
                <a:latin typeface="Now Bold"/>
              </a:rPr>
              <a:t>¿Cómo se define una clase main en JAVA y muestra un ejemplo?</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702920" y="1564433"/>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7863809" y="2140281"/>
            <a:ext cx="8293868" cy="7441442"/>
          </a:xfrm>
          <a:prstGeom prst="rect">
            <a:avLst/>
          </a:prstGeom>
        </p:spPr>
      </p:pic>
      <p:sp>
        <p:nvSpPr>
          <p:cNvPr name="TextBox 4" id="4"/>
          <p:cNvSpPr txBox="true"/>
          <p:nvPr/>
        </p:nvSpPr>
        <p:spPr>
          <a:xfrm rot="0">
            <a:off x="1028700" y="2429870"/>
            <a:ext cx="6501727" cy="6601392"/>
          </a:xfrm>
          <a:prstGeom prst="rect">
            <a:avLst/>
          </a:prstGeom>
        </p:spPr>
        <p:txBody>
          <a:bodyPr anchor="t" rtlCol="false" tIns="0" lIns="0" bIns="0" rIns="0">
            <a:spAutoFit/>
          </a:bodyPr>
          <a:lstStyle/>
          <a:p>
            <a:pPr>
              <a:lnSpc>
                <a:spcPts val="5302"/>
              </a:lnSpc>
            </a:pPr>
            <a:r>
              <a:rPr lang="en-US" sz="3213">
                <a:solidFill>
                  <a:srgbClr val="FFFFFF"/>
                </a:solidFill>
                <a:ea typeface="Now"/>
              </a:rPr>
              <a:t>○ Crear una clase MAIN</a:t>
            </a:r>
          </a:p>
          <a:p>
            <a:pPr>
              <a:lnSpc>
                <a:spcPts val="5302"/>
              </a:lnSpc>
            </a:pPr>
            <a:r>
              <a:rPr lang="en-US" sz="3213">
                <a:solidFill>
                  <a:srgbClr val="FFFFFF"/>
                </a:solidFill>
                <a:ea typeface="Now"/>
              </a:rPr>
              <a:t>■ Crear todos los gets y sets de la clase.</a:t>
            </a:r>
          </a:p>
          <a:p>
            <a:pPr>
              <a:lnSpc>
                <a:spcPts val="5302"/>
              </a:lnSpc>
            </a:pPr>
            <a:r>
              <a:rPr lang="en-US" sz="3213">
                <a:solidFill>
                  <a:srgbClr val="FFFFFF"/>
                </a:solidFill>
                <a:ea typeface="Now"/>
              </a:rPr>
              <a:t>■ Crear una instancia de la clase Provincia</a:t>
            </a:r>
          </a:p>
          <a:p>
            <a:pPr>
              <a:lnSpc>
                <a:spcPts val="5302"/>
              </a:lnSpc>
            </a:pPr>
            <a:r>
              <a:rPr lang="en-US" sz="3213">
                <a:solidFill>
                  <a:srgbClr val="FFFFFF"/>
                </a:solidFill>
                <a:ea typeface="Now"/>
              </a:rPr>
              <a:t>■ Mostrar los datos de una provincia</a:t>
            </a:r>
          </a:p>
          <a:p>
            <a:pPr>
              <a:lnSpc>
                <a:spcPts val="5302"/>
              </a:lnSpc>
            </a:pPr>
          </a:p>
          <a:p>
            <a:pPr>
              <a:lnSpc>
                <a:spcPts val="5302"/>
              </a:lnSpc>
            </a:pPr>
          </a:p>
          <a:p>
            <a:pPr>
              <a:lnSpc>
                <a:spcPts val="5302"/>
              </a:lnSpc>
            </a:pPr>
          </a:p>
        </p:txBody>
      </p:sp>
      <p:sp>
        <p:nvSpPr>
          <p:cNvPr name="TextBox 5" id="5"/>
          <p:cNvSpPr txBox="true"/>
          <p:nvPr/>
        </p:nvSpPr>
        <p:spPr>
          <a:xfrm rot="0">
            <a:off x="1028700" y="914400"/>
            <a:ext cx="11299570" cy="1028700"/>
          </a:xfrm>
          <a:prstGeom prst="rect">
            <a:avLst/>
          </a:prstGeom>
        </p:spPr>
        <p:txBody>
          <a:bodyPr anchor="t" rtlCol="false" tIns="0" lIns="0" bIns="0" rIns="0">
            <a:spAutoFit/>
          </a:bodyPr>
          <a:lstStyle/>
          <a:p>
            <a:pPr>
              <a:lnSpc>
                <a:spcPts val="8400"/>
              </a:lnSpc>
            </a:pPr>
            <a:r>
              <a:rPr lang="en-US" sz="6000">
                <a:solidFill>
                  <a:srgbClr val="FFF7F1"/>
                </a:solidFill>
                <a:latin typeface="Now Bold"/>
              </a:rPr>
              <a:t>Generar la clase Provincia.</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702920" y="1564433"/>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7237225" y="2419902"/>
            <a:ext cx="9354371" cy="7374725"/>
          </a:xfrm>
          <a:prstGeom prst="rect">
            <a:avLst/>
          </a:prstGeom>
        </p:spPr>
      </p:pic>
      <p:sp>
        <p:nvSpPr>
          <p:cNvPr name="TextBox 4" id="4"/>
          <p:cNvSpPr txBox="true"/>
          <p:nvPr/>
        </p:nvSpPr>
        <p:spPr>
          <a:xfrm rot="0">
            <a:off x="539359" y="2277027"/>
            <a:ext cx="6313072" cy="7385341"/>
          </a:xfrm>
          <a:prstGeom prst="rect">
            <a:avLst/>
          </a:prstGeom>
        </p:spPr>
        <p:txBody>
          <a:bodyPr anchor="t" rtlCol="false" tIns="0" lIns="0" bIns="0" rIns="0">
            <a:spAutoFit/>
          </a:bodyPr>
          <a:lstStyle/>
          <a:p>
            <a:pPr>
              <a:lnSpc>
                <a:spcPts val="4939"/>
              </a:lnSpc>
            </a:pPr>
            <a:r>
              <a:rPr lang="en-US" sz="2993">
                <a:solidFill>
                  <a:srgbClr val="FFFFFF"/>
                </a:solidFill>
                <a:ea typeface="Now"/>
              </a:rPr>
              <a:t>○ Crear una clase MAIN (Utilizar el MAIN del anterior ejercicio)</a:t>
            </a:r>
          </a:p>
          <a:p>
            <a:pPr>
              <a:lnSpc>
                <a:spcPts val="4939"/>
              </a:lnSpc>
            </a:pPr>
            <a:r>
              <a:rPr lang="en-US" sz="2993">
                <a:solidFill>
                  <a:srgbClr val="FFFFFF"/>
                </a:solidFill>
                <a:ea typeface="Now"/>
              </a:rPr>
              <a:t>■ Crear todos los gets y sets de la clase.</a:t>
            </a:r>
          </a:p>
          <a:p>
            <a:pPr>
              <a:lnSpc>
                <a:spcPts val="4939"/>
              </a:lnSpc>
            </a:pPr>
            <a:r>
              <a:rPr lang="en-US" sz="2993">
                <a:solidFill>
                  <a:srgbClr val="FFFFFF"/>
                </a:solidFill>
                <a:ea typeface="Now"/>
              </a:rPr>
              <a:t>■ Crear una instancia de la clase Departamento.</a:t>
            </a:r>
          </a:p>
          <a:p>
            <a:pPr>
              <a:lnSpc>
                <a:spcPts val="4939"/>
              </a:lnSpc>
            </a:pPr>
            <a:r>
              <a:rPr lang="en-US" sz="2993">
                <a:solidFill>
                  <a:srgbClr val="FFFFFF"/>
                </a:solidFill>
                <a:ea typeface="Now"/>
              </a:rPr>
              <a:t>■ Omitir el método agregaNuevaProvincia()</a:t>
            </a:r>
          </a:p>
          <a:p>
            <a:pPr>
              <a:lnSpc>
                <a:spcPts val="4939"/>
              </a:lnSpc>
            </a:pPr>
            <a:r>
              <a:rPr lang="en-US" sz="2993">
                <a:solidFill>
                  <a:srgbClr val="FFFFFF"/>
                </a:solidFill>
                <a:ea typeface="Now"/>
              </a:rPr>
              <a:t>■ Mostrar los datos de los departamentos.</a:t>
            </a:r>
          </a:p>
          <a:p>
            <a:pPr>
              <a:lnSpc>
                <a:spcPts val="4939"/>
              </a:lnSpc>
            </a:pPr>
          </a:p>
          <a:p>
            <a:pPr>
              <a:lnSpc>
                <a:spcPts val="4939"/>
              </a:lnSpc>
            </a:pPr>
          </a:p>
        </p:txBody>
      </p:sp>
      <p:sp>
        <p:nvSpPr>
          <p:cNvPr name="TextBox 5" id="5"/>
          <p:cNvSpPr txBox="true"/>
          <p:nvPr/>
        </p:nvSpPr>
        <p:spPr>
          <a:xfrm rot="0">
            <a:off x="1028700" y="914400"/>
            <a:ext cx="14193511" cy="1028700"/>
          </a:xfrm>
          <a:prstGeom prst="rect">
            <a:avLst/>
          </a:prstGeom>
        </p:spPr>
        <p:txBody>
          <a:bodyPr anchor="t" rtlCol="false" tIns="0" lIns="0" bIns="0" rIns="0">
            <a:spAutoFit/>
          </a:bodyPr>
          <a:lstStyle/>
          <a:p>
            <a:pPr>
              <a:lnSpc>
                <a:spcPts val="8400"/>
              </a:lnSpc>
            </a:pPr>
            <a:r>
              <a:rPr lang="en-US" sz="6000">
                <a:solidFill>
                  <a:srgbClr val="FFF7F1"/>
                </a:solidFill>
                <a:latin typeface="Now Bold"/>
              </a:rPr>
              <a:t>Generar la clase Departamento.</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702920" y="1564433"/>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8449220" y="2167503"/>
            <a:ext cx="9354371" cy="7374725"/>
          </a:xfrm>
          <a:prstGeom prst="rect">
            <a:avLst/>
          </a:prstGeom>
        </p:spPr>
      </p:pic>
      <p:sp>
        <p:nvSpPr>
          <p:cNvPr name="TextBox 4" id="4"/>
          <p:cNvSpPr txBox="true"/>
          <p:nvPr/>
        </p:nvSpPr>
        <p:spPr>
          <a:xfrm rot="0">
            <a:off x="539359" y="2326005"/>
            <a:ext cx="7589974" cy="7941745"/>
          </a:xfrm>
          <a:prstGeom prst="rect">
            <a:avLst/>
          </a:prstGeom>
        </p:spPr>
        <p:txBody>
          <a:bodyPr anchor="t" rtlCol="false" tIns="0" lIns="0" bIns="0" rIns="0">
            <a:spAutoFit/>
          </a:bodyPr>
          <a:lstStyle/>
          <a:p>
            <a:pPr>
              <a:lnSpc>
                <a:spcPts val="5800"/>
              </a:lnSpc>
            </a:pPr>
            <a:r>
              <a:rPr lang="en-US" sz="3515">
                <a:solidFill>
                  <a:srgbClr val="FFFFFF"/>
                </a:solidFill>
                <a:ea typeface="Now"/>
              </a:rPr>
              <a:t>○ Crear una clase MAIN (Utilizar el MAIN del anterior ejercicio)</a:t>
            </a:r>
          </a:p>
          <a:p>
            <a:pPr>
              <a:lnSpc>
                <a:spcPts val="5800"/>
              </a:lnSpc>
            </a:pPr>
            <a:r>
              <a:rPr lang="en-US" sz="3515">
                <a:solidFill>
                  <a:srgbClr val="FFFFFF"/>
                </a:solidFill>
                <a:ea typeface="Now"/>
              </a:rPr>
              <a:t>■ Crear una instancia de la clase País</a:t>
            </a:r>
          </a:p>
          <a:p>
            <a:pPr>
              <a:lnSpc>
                <a:spcPts val="5800"/>
              </a:lnSpc>
            </a:pPr>
            <a:r>
              <a:rPr lang="en-US" sz="3515">
                <a:solidFill>
                  <a:srgbClr val="FFFFFF"/>
                </a:solidFill>
                <a:ea typeface="Now"/>
              </a:rPr>
              <a:t>■ Crear una instancia de la clase Departamento.</a:t>
            </a:r>
          </a:p>
          <a:p>
            <a:pPr>
              <a:lnSpc>
                <a:spcPts val="5800"/>
              </a:lnSpc>
            </a:pPr>
            <a:r>
              <a:rPr lang="en-US" sz="3515">
                <a:solidFill>
                  <a:srgbClr val="FFFFFF"/>
                </a:solidFill>
                <a:ea typeface="Now"/>
              </a:rPr>
              <a:t>■ Omitir el método agregaNuevoDepartamento()</a:t>
            </a:r>
          </a:p>
          <a:p>
            <a:pPr>
              <a:lnSpc>
                <a:spcPts val="5800"/>
              </a:lnSpc>
            </a:pPr>
            <a:r>
              <a:rPr lang="en-US" sz="3515">
                <a:solidFill>
                  <a:srgbClr val="FFFFFF"/>
                </a:solidFill>
                <a:ea typeface="Now"/>
              </a:rPr>
              <a:t>■ Mostrar los datos del País.</a:t>
            </a:r>
          </a:p>
          <a:p>
            <a:pPr>
              <a:lnSpc>
                <a:spcPts val="5800"/>
              </a:lnSpc>
            </a:pPr>
          </a:p>
          <a:p>
            <a:pPr>
              <a:lnSpc>
                <a:spcPts val="5800"/>
              </a:lnSpc>
            </a:pPr>
          </a:p>
        </p:txBody>
      </p:sp>
      <p:sp>
        <p:nvSpPr>
          <p:cNvPr name="TextBox 5" id="5"/>
          <p:cNvSpPr txBox="true"/>
          <p:nvPr/>
        </p:nvSpPr>
        <p:spPr>
          <a:xfrm rot="0">
            <a:off x="1028700" y="914400"/>
            <a:ext cx="10468845" cy="1028700"/>
          </a:xfrm>
          <a:prstGeom prst="rect">
            <a:avLst/>
          </a:prstGeom>
        </p:spPr>
        <p:txBody>
          <a:bodyPr anchor="t" rtlCol="false" tIns="0" lIns="0" bIns="0" rIns="0">
            <a:spAutoFit/>
          </a:bodyPr>
          <a:lstStyle/>
          <a:p>
            <a:pPr>
              <a:lnSpc>
                <a:spcPts val="8400"/>
              </a:lnSpc>
            </a:pPr>
            <a:r>
              <a:rPr lang="en-US" sz="6000">
                <a:solidFill>
                  <a:srgbClr val="FFF7F1"/>
                </a:solidFill>
                <a:latin typeface="Now Bold"/>
              </a:rPr>
              <a:t>Generar la clase País.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702920" y="1564433"/>
            <a:ext cx="19330422" cy="8079722"/>
          </a:xfrm>
          <a:prstGeom prst="rect">
            <a:avLst/>
          </a:prstGeom>
        </p:spPr>
      </p:pic>
      <p:sp>
        <p:nvSpPr>
          <p:cNvPr name="TextBox 3" id="3"/>
          <p:cNvSpPr txBox="true"/>
          <p:nvPr/>
        </p:nvSpPr>
        <p:spPr>
          <a:xfrm rot="0">
            <a:off x="3729313" y="3730211"/>
            <a:ext cx="10283211" cy="2540827"/>
          </a:xfrm>
          <a:prstGeom prst="rect">
            <a:avLst/>
          </a:prstGeom>
        </p:spPr>
        <p:txBody>
          <a:bodyPr anchor="t" rtlCol="false" tIns="0" lIns="0" bIns="0" rIns="0">
            <a:spAutoFit/>
          </a:bodyPr>
          <a:lstStyle/>
          <a:p>
            <a:pPr>
              <a:lnSpc>
                <a:spcPts val="20715"/>
              </a:lnSpc>
            </a:pPr>
            <a:r>
              <a:rPr lang="en-US" sz="14797">
                <a:solidFill>
                  <a:srgbClr val="FFF7F1"/>
                </a:solidFill>
                <a:latin typeface="Now Bold"/>
              </a:rPr>
              <a:t>Gracias!!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5400000">
            <a:off x="-7211270" y="1564433"/>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11058750" y="4010367"/>
            <a:ext cx="6658035" cy="4394303"/>
          </a:xfrm>
          <a:prstGeom prst="rect">
            <a:avLst/>
          </a:prstGeom>
        </p:spPr>
      </p:pic>
      <p:sp>
        <p:nvSpPr>
          <p:cNvPr name="TextBox 4" id="4"/>
          <p:cNvSpPr txBox="true"/>
          <p:nvPr/>
        </p:nvSpPr>
        <p:spPr>
          <a:xfrm rot="0">
            <a:off x="1028700" y="1095375"/>
            <a:ext cx="10831375" cy="1674495"/>
          </a:xfrm>
          <a:prstGeom prst="rect">
            <a:avLst/>
          </a:prstGeom>
        </p:spPr>
        <p:txBody>
          <a:bodyPr anchor="t" rtlCol="false" tIns="0" lIns="0" bIns="0" rIns="0">
            <a:spAutoFit/>
          </a:bodyPr>
          <a:lstStyle/>
          <a:p>
            <a:pPr>
              <a:lnSpc>
                <a:spcPts val="6540"/>
              </a:lnSpc>
            </a:pPr>
            <a:r>
              <a:rPr lang="en-US" sz="6000">
                <a:solidFill>
                  <a:srgbClr val="FFFFFF"/>
                </a:solidFill>
                <a:latin typeface="Now Bold"/>
              </a:rPr>
              <a:t>¿A que se refiere cuando se habla de POO?</a:t>
            </a:r>
          </a:p>
        </p:txBody>
      </p:sp>
      <p:sp>
        <p:nvSpPr>
          <p:cNvPr name="TextBox 5" id="5"/>
          <p:cNvSpPr txBox="true"/>
          <p:nvPr/>
        </p:nvSpPr>
        <p:spPr>
          <a:xfrm rot="0">
            <a:off x="1028700" y="3289424"/>
            <a:ext cx="9384304" cy="5702840"/>
          </a:xfrm>
          <a:prstGeom prst="rect">
            <a:avLst/>
          </a:prstGeom>
        </p:spPr>
        <p:txBody>
          <a:bodyPr anchor="t" rtlCol="false" tIns="0" lIns="0" bIns="0" rIns="0">
            <a:spAutoFit/>
          </a:bodyPr>
          <a:lstStyle/>
          <a:p>
            <a:pPr algn="just">
              <a:lnSpc>
                <a:spcPts val="5026"/>
              </a:lnSpc>
            </a:pPr>
            <a:r>
              <a:rPr lang="en-US" sz="3046">
                <a:solidFill>
                  <a:srgbClr val="FFFFFF"/>
                </a:solidFill>
                <a:latin typeface="Now"/>
              </a:rPr>
              <a:t>La Programación Orientada a Objetos (POO) es un paradigma de programación, es decir, un modelo o un estilo de programación que nos da unas guías sobre cómo trabajar con él. Se basa en el concepto de clases y objetos. Este tipo de programación se utiliza para estructurar un programa de software en piezas simples y reutilizables de planos de código (clases) para crear instancias individuales de objetos.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525555" y="1416629"/>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3573166" y="5983423"/>
            <a:ext cx="11653855" cy="3829647"/>
          </a:xfrm>
          <a:prstGeom prst="rect">
            <a:avLst/>
          </a:prstGeom>
        </p:spPr>
      </p:pic>
      <p:sp>
        <p:nvSpPr>
          <p:cNvPr name="TextBox 4" id="4"/>
          <p:cNvSpPr txBox="true"/>
          <p:nvPr/>
        </p:nvSpPr>
        <p:spPr>
          <a:xfrm rot="0">
            <a:off x="1028700" y="2989464"/>
            <a:ext cx="7534296" cy="2993959"/>
          </a:xfrm>
          <a:prstGeom prst="rect">
            <a:avLst/>
          </a:prstGeom>
        </p:spPr>
        <p:txBody>
          <a:bodyPr anchor="t" rtlCol="false" tIns="0" lIns="0" bIns="0" rIns="0">
            <a:spAutoFit/>
          </a:bodyPr>
          <a:lstStyle/>
          <a:p>
            <a:pPr>
              <a:lnSpc>
                <a:spcPts val="4035"/>
              </a:lnSpc>
            </a:pPr>
            <a:r>
              <a:rPr lang="en-US" sz="2445">
                <a:solidFill>
                  <a:srgbClr val="FFFFFF"/>
                </a:solidFill>
                <a:latin typeface="Now Bold"/>
              </a:rPr>
              <a:t>Clases</a:t>
            </a:r>
            <a:r>
              <a:rPr lang="en-US" sz="2445">
                <a:solidFill>
                  <a:srgbClr val="FFFFFF"/>
                </a:solidFill>
                <a:latin typeface="Now"/>
              </a:rPr>
              <a:t>: Las clases pueden ser definidas como un molde que contendrá todas las características y acciones con las cuales podemos construir N cantidad de objetos.</a:t>
            </a:r>
          </a:p>
          <a:p>
            <a:pPr>
              <a:lnSpc>
                <a:spcPts val="4035"/>
              </a:lnSpc>
            </a:pPr>
          </a:p>
          <a:p>
            <a:pPr>
              <a:lnSpc>
                <a:spcPts val="4035"/>
              </a:lnSpc>
            </a:pPr>
          </a:p>
        </p:txBody>
      </p:sp>
      <p:sp>
        <p:nvSpPr>
          <p:cNvPr name="TextBox 5" id="5"/>
          <p:cNvSpPr txBox="true"/>
          <p:nvPr/>
        </p:nvSpPr>
        <p:spPr>
          <a:xfrm rot="0">
            <a:off x="855650" y="618792"/>
            <a:ext cx="16576700" cy="2095500"/>
          </a:xfrm>
          <a:prstGeom prst="rect">
            <a:avLst/>
          </a:prstGeom>
        </p:spPr>
        <p:txBody>
          <a:bodyPr anchor="t" rtlCol="false" tIns="0" lIns="0" bIns="0" rIns="0">
            <a:spAutoFit/>
          </a:bodyPr>
          <a:lstStyle/>
          <a:p>
            <a:pPr>
              <a:lnSpc>
                <a:spcPts val="8400"/>
              </a:lnSpc>
            </a:pPr>
            <a:r>
              <a:rPr lang="en-US" sz="6000">
                <a:solidFill>
                  <a:srgbClr val="FFF7F1"/>
                </a:solidFill>
                <a:latin typeface="Now Bold"/>
              </a:rPr>
              <a:t>¿Cuáles son los 4 componentes que componen POO?</a:t>
            </a:r>
          </a:p>
        </p:txBody>
      </p:sp>
      <p:sp>
        <p:nvSpPr>
          <p:cNvPr name="TextBox 6" id="6"/>
          <p:cNvSpPr txBox="true"/>
          <p:nvPr/>
        </p:nvSpPr>
        <p:spPr>
          <a:xfrm rot="0">
            <a:off x="9385495" y="2976973"/>
            <a:ext cx="8426768" cy="2789979"/>
          </a:xfrm>
          <a:prstGeom prst="rect">
            <a:avLst/>
          </a:prstGeom>
        </p:spPr>
        <p:txBody>
          <a:bodyPr anchor="t" rtlCol="false" tIns="0" lIns="0" bIns="0" rIns="0">
            <a:spAutoFit/>
          </a:bodyPr>
          <a:lstStyle/>
          <a:p>
            <a:pPr>
              <a:lnSpc>
                <a:spcPts val="4513"/>
              </a:lnSpc>
            </a:pPr>
            <a:r>
              <a:rPr lang="en-US" sz="2735">
                <a:solidFill>
                  <a:srgbClr val="FFFFFF"/>
                </a:solidFill>
                <a:latin typeface="Now Bold"/>
              </a:rPr>
              <a:t>  Objetos: </a:t>
            </a:r>
            <a:r>
              <a:rPr lang="en-US" sz="2735">
                <a:solidFill>
                  <a:srgbClr val="FFFFFF"/>
                </a:solidFill>
                <a:latin typeface="Now"/>
              </a:rPr>
              <a:t>Son aquellos que tienen propiedades y comportamientos, estos pueden ser físicos o conceptuales.</a:t>
            </a:r>
          </a:p>
          <a:p>
            <a:pPr>
              <a:lnSpc>
                <a:spcPts val="4513"/>
              </a:lnSpc>
            </a:pPr>
          </a:p>
          <a:p>
            <a:pPr>
              <a:lnSpc>
                <a:spcPts val="4513"/>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2610262" y="4433875"/>
            <a:ext cx="13550465" cy="4452904"/>
          </a:xfrm>
          <a:prstGeom prst="rect">
            <a:avLst/>
          </a:prstGeom>
        </p:spPr>
      </p:pic>
      <p:sp>
        <p:nvSpPr>
          <p:cNvPr name="TextBox 3" id="3"/>
          <p:cNvSpPr txBox="true"/>
          <p:nvPr/>
        </p:nvSpPr>
        <p:spPr>
          <a:xfrm rot="0">
            <a:off x="1028700" y="923925"/>
            <a:ext cx="7393824" cy="2939415"/>
          </a:xfrm>
          <a:prstGeom prst="rect">
            <a:avLst/>
          </a:prstGeom>
        </p:spPr>
        <p:txBody>
          <a:bodyPr anchor="t" rtlCol="false" tIns="0" lIns="0" bIns="0" rIns="0">
            <a:spAutoFit/>
          </a:bodyPr>
          <a:lstStyle/>
          <a:p>
            <a:pPr>
              <a:lnSpc>
                <a:spcPts val="3959"/>
              </a:lnSpc>
            </a:pPr>
            <a:r>
              <a:rPr lang="en-US" sz="2400">
                <a:solidFill>
                  <a:srgbClr val="FFFFFF"/>
                </a:solidFill>
                <a:latin typeface="Now Bold"/>
              </a:rPr>
              <a:t>Métodos: </a:t>
            </a:r>
            <a:r>
              <a:rPr lang="en-US" sz="2400">
                <a:solidFill>
                  <a:srgbClr val="FFFFFF"/>
                </a:solidFill>
                <a:latin typeface="Now"/>
              </a:rPr>
              <a:t>Los métodos son las acciones que una clase puede realizar, siguiendo el mismo ejemplo anterior, estas podrían ser: caminar, comer, dormir, soñar, respirar, nadar, etc.</a:t>
            </a:r>
          </a:p>
          <a:p>
            <a:pPr>
              <a:lnSpc>
                <a:spcPts val="3959"/>
              </a:lnSpc>
            </a:pPr>
          </a:p>
          <a:p>
            <a:pPr>
              <a:lnSpc>
                <a:spcPts val="3959"/>
              </a:lnSpc>
            </a:pPr>
          </a:p>
        </p:txBody>
      </p:sp>
      <p:sp>
        <p:nvSpPr>
          <p:cNvPr name="TextBox 4" id="4"/>
          <p:cNvSpPr txBox="true"/>
          <p:nvPr/>
        </p:nvSpPr>
        <p:spPr>
          <a:xfrm rot="0">
            <a:off x="8986823" y="904875"/>
            <a:ext cx="8138605" cy="3789190"/>
          </a:xfrm>
          <a:prstGeom prst="rect">
            <a:avLst/>
          </a:prstGeom>
        </p:spPr>
        <p:txBody>
          <a:bodyPr anchor="t" rtlCol="false" tIns="0" lIns="0" bIns="0" rIns="0">
            <a:spAutoFit/>
          </a:bodyPr>
          <a:lstStyle/>
          <a:p>
            <a:pPr>
              <a:lnSpc>
                <a:spcPts val="4358"/>
              </a:lnSpc>
            </a:pPr>
            <a:r>
              <a:rPr lang="en-US" sz="2641">
                <a:solidFill>
                  <a:srgbClr val="FFFFFF"/>
                </a:solidFill>
                <a:latin typeface="Now Bold"/>
              </a:rPr>
              <a:t>Propiedades: </a:t>
            </a:r>
            <a:r>
              <a:rPr lang="en-US" sz="2641">
                <a:solidFill>
                  <a:srgbClr val="FFFFFF"/>
                </a:solidFill>
                <a:latin typeface="Now"/>
              </a:rPr>
              <a:t>Las propiedades son las características de una clase, tomando como ejemplo la clase humanos, las propiedades podrían ser: nombre, el género, la altura, color de cabello, color de piel, etc.</a:t>
            </a:r>
          </a:p>
          <a:p>
            <a:pPr>
              <a:lnSpc>
                <a:spcPts val="4358"/>
              </a:lnSpc>
            </a:pPr>
          </a:p>
          <a:p>
            <a:pPr>
              <a:lnSpc>
                <a:spcPts val="4358"/>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702920" y="1564433"/>
            <a:ext cx="19330422" cy="8079722"/>
          </a:xfrm>
          <a:prstGeom prst="rect">
            <a:avLst/>
          </a:prstGeom>
        </p:spPr>
      </p:pic>
      <p:pic>
        <p:nvPicPr>
          <p:cNvPr name="Picture 3" id="3"/>
          <p:cNvPicPr>
            <a:picLocks noChangeAspect="true"/>
          </p:cNvPicPr>
          <p:nvPr/>
        </p:nvPicPr>
        <p:blipFill>
          <a:blip r:embed="rId4"/>
          <a:srcRect l="0" t="18127" r="8030" b="1367"/>
          <a:stretch>
            <a:fillRect/>
          </a:stretch>
        </p:blipFill>
        <p:spPr>
          <a:xfrm flipH="false" flipV="false" rot="0">
            <a:off x="1357861" y="2243520"/>
            <a:ext cx="15572277" cy="7667495"/>
          </a:xfrm>
          <a:prstGeom prst="rect">
            <a:avLst/>
          </a:prstGeom>
        </p:spPr>
      </p:pic>
      <p:sp>
        <p:nvSpPr>
          <p:cNvPr name="TextBox 4" id="4"/>
          <p:cNvSpPr txBox="true"/>
          <p:nvPr/>
        </p:nvSpPr>
        <p:spPr>
          <a:xfrm rot="0">
            <a:off x="1028700" y="914400"/>
            <a:ext cx="12498762" cy="1028700"/>
          </a:xfrm>
          <a:prstGeom prst="rect">
            <a:avLst/>
          </a:prstGeom>
        </p:spPr>
        <p:txBody>
          <a:bodyPr anchor="t" rtlCol="false" tIns="0" lIns="0" bIns="0" rIns="0">
            <a:spAutoFit/>
          </a:bodyPr>
          <a:lstStyle/>
          <a:p>
            <a:pPr>
              <a:lnSpc>
                <a:spcPts val="8400"/>
              </a:lnSpc>
            </a:pPr>
            <a:r>
              <a:rPr lang="en-US" sz="6000">
                <a:solidFill>
                  <a:srgbClr val="FFF7F1"/>
                </a:solidFill>
                <a:latin typeface="Now Bold"/>
              </a:rPr>
              <a:t>¿Cuáles son los pilares de POO?</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702920" y="1564433"/>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7924343" y="3290634"/>
            <a:ext cx="9652160" cy="5715870"/>
          </a:xfrm>
          <a:prstGeom prst="rect">
            <a:avLst/>
          </a:prstGeom>
        </p:spPr>
      </p:pic>
      <p:sp>
        <p:nvSpPr>
          <p:cNvPr name="TextBox 4" id="4"/>
          <p:cNvSpPr txBox="true"/>
          <p:nvPr/>
        </p:nvSpPr>
        <p:spPr>
          <a:xfrm rot="0">
            <a:off x="1028700" y="3388224"/>
            <a:ext cx="6093147" cy="5415915"/>
          </a:xfrm>
          <a:prstGeom prst="rect">
            <a:avLst/>
          </a:prstGeom>
        </p:spPr>
        <p:txBody>
          <a:bodyPr anchor="t" rtlCol="false" tIns="0" lIns="0" bIns="0" rIns="0">
            <a:spAutoFit/>
          </a:bodyPr>
          <a:lstStyle/>
          <a:p>
            <a:pPr>
              <a:lnSpc>
                <a:spcPts val="3959"/>
              </a:lnSpc>
            </a:pPr>
            <a:r>
              <a:rPr lang="en-US" sz="2400">
                <a:solidFill>
                  <a:srgbClr val="FFFFFF"/>
                </a:solidFill>
                <a:latin typeface="Now"/>
              </a:rPr>
              <a:t>Lo puedes utilizar cuando deseas que ciertos métodos o propiedades sean inviolables o inalterables.</a:t>
            </a:r>
          </a:p>
          <a:p>
            <a:pPr>
              <a:lnSpc>
                <a:spcPts val="3959"/>
              </a:lnSpc>
            </a:pPr>
            <a:r>
              <a:rPr lang="en-US" sz="2400">
                <a:solidFill>
                  <a:srgbClr val="FFFFFF"/>
                </a:solidFill>
                <a:latin typeface="Now"/>
              </a:rPr>
              <a:t>Un ejemplo del encapsulamiento podría ser una cuenta de banco, donde el usuario no puede simplemente aumentar su balance de dinero, si no que debe depender de unos métodos previamente validados para aumentar dicho balance (depósitos, transferencias, etc).</a:t>
            </a:r>
          </a:p>
          <a:p>
            <a:pPr>
              <a:lnSpc>
                <a:spcPts val="3959"/>
              </a:lnSpc>
            </a:pPr>
          </a:p>
        </p:txBody>
      </p:sp>
      <p:sp>
        <p:nvSpPr>
          <p:cNvPr name="TextBox 5" id="5"/>
          <p:cNvSpPr txBox="true"/>
          <p:nvPr/>
        </p:nvSpPr>
        <p:spPr>
          <a:xfrm rot="0">
            <a:off x="1028700" y="914400"/>
            <a:ext cx="12944810" cy="1028700"/>
          </a:xfrm>
          <a:prstGeom prst="rect">
            <a:avLst/>
          </a:prstGeom>
        </p:spPr>
        <p:txBody>
          <a:bodyPr anchor="t" rtlCol="false" tIns="0" lIns="0" bIns="0" rIns="0">
            <a:spAutoFit/>
          </a:bodyPr>
          <a:lstStyle/>
          <a:p>
            <a:pPr>
              <a:lnSpc>
                <a:spcPts val="8400"/>
              </a:lnSpc>
            </a:pPr>
            <a:r>
              <a:rPr lang="en-US" sz="6000">
                <a:solidFill>
                  <a:srgbClr val="FFF7F1"/>
                </a:solidFill>
                <a:latin typeface="Now Bold"/>
              </a:rPr>
              <a:t>¿Qué es Encapsulamiento?</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702920" y="1564433"/>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7796880" y="2557907"/>
            <a:ext cx="10431998" cy="6590106"/>
          </a:xfrm>
          <a:prstGeom prst="rect">
            <a:avLst/>
          </a:prstGeom>
        </p:spPr>
      </p:pic>
      <p:sp>
        <p:nvSpPr>
          <p:cNvPr name="TextBox 4" id="4"/>
          <p:cNvSpPr txBox="true"/>
          <p:nvPr/>
        </p:nvSpPr>
        <p:spPr>
          <a:xfrm rot="0">
            <a:off x="1367063" y="2476824"/>
            <a:ext cx="12158261" cy="3213279"/>
          </a:xfrm>
          <a:prstGeom prst="rect">
            <a:avLst/>
          </a:prstGeom>
        </p:spPr>
        <p:txBody>
          <a:bodyPr anchor="t" rtlCol="false" tIns="0" lIns="0" bIns="0" rIns="0">
            <a:spAutoFit/>
          </a:bodyPr>
          <a:lstStyle/>
          <a:p>
            <a:pPr>
              <a:lnSpc>
                <a:spcPts val="6511"/>
              </a:lnSpc>
            </a:pPr>
            <a:r>
              <a:rPr lang="en-US" sz="3946">
                <a:solidFill>
                  <a:srgbClr val="FFFFFF"/>
                </a:solidFill>
                <a:latin typeface="Now"/>
              </a:rPr>
              <a:t>LEs cuando separamos los datos de un objeto para luego generar un molde (una clase).</a:t>
            </a:r>
          </a:p>
          <a:p>
            <a:pPr>
              <a:lnSpc>
                <a:spcPts val="6511"/>
              </a:lnSpc>
            </a:pPr>
          </a:p>
          <a:p>
            <a:pPr>
              <a:lnSpc>
                <a:spcPts val="6511"/>
              </a:lnSpc>
            </a:pPr>
          </a:p>
        </p:txBody>
      </p:sp>
      <p:sp>
        <p:nvSpPr>
          <p:cNvPr name="TextBox 5" id="5"/>
          <p:cNvSpPr txBox="true"/>
          <p:nvPr/>
        </p:nvSpPr>
        <p:spPr>
          <a:xfrm rot="0">
            <a:off x="1028700" y="914400"/>
            <a:ext cx="13428031" cy="1028700"/>
          </a:xfrm>
          <a:prstGeom prst="rect">
            <a:avLst/>
          </a:prstGeom>
        </p:spPr>
        <p:txBody>
          <a:bodyPr anchor="t" rtlCol="false" tIns="0" lIns="0" bIns="0" rIns="0">
            <a:spAutoFit/>
          </a:bodyPr>
          <a:lstStyle/>
          <a:p>
            <a:pPr>
              <a:lnSpc>
                <a:spcPts val="8400"/>
              </a:lnSpc>
            </a:pPr>
            <a:r>
              <a:rPr lang="en-US" sz="6000">
                <a:solidFill>
                  <a:srgbClr val="FFF7F1"/>
                </a:solidFill>
                <a:latin typeface="Now Bold"/>
              </a:rPr>
              <a:t>¿Qué es Abstracción?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702920" y="1564433"/>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8994614" y="2849399"/>
            <a:ext cx="8264686" cy="5509791"/>
          </a:xfrm>
          <a:prstGeom prst="rect">
            <a:avLst/>
          </a:prstGeom>
        </p:spPr>
      </p:pic>
      <p:sp>
        <p:nvSpPr>
          <p:cNvPr name="TextBox 4" id="4"/>
          <p:cNvSpPr txBox="true"/>
          <p:nvPr/>
        </p:nvSpPr>
        <p:spPr>
          <a:xfrm rot="0">
            <a:off x="1307941" y="2397666"/>
            <a:ext cx="6942405" cy="8250251"/>
          </a:xfrm>
          <a:prstGeom prst="rect">
            <a:avLst/>
          </a:prstGeom>
        </p:spPr>
        <p:txBody>
          <a:bodyPr anchor="t" rtlCol="false" tIns="0" lIns="0" bIns="0" rIns="0">
            <a:spAutoFit/>
          </a:bodyPr>
          <a:lstStyle/>
          <a:p>
            <a:pPr>
              <a:lnSpc>
                <a:spcPts val="6023"/>
              </a:lnSpc>
            </a:pPr>
            <a:r>
              <a:rPr lang="en-US" sz="3650">
                <a:solidFill>
                  <a:srgbClr val="FFFFFF"/>
                </a:solidFill>
                <a:latin typeface="Now"/>
              </a:rPr>
              <a:t>Nos permite crear nuevas clases a partir de otras. Si tuviéramos una clase “Autos” y quisiéramos crear unas clases “Auto deportivo” o “Auto clásico”, podríamos tomar varias propiedades y métodos de la clase “Autos”. Esto nos da una jerarquía de padre e hijo.</a:t>
            </a:r>
          </a:p>
          <a:p>
            <a:pPr>
              <a:lnSpc>
                <a:spcPts val="6023"/>
              </a:lnSpc>
            </a:pPr>
          </a:p>
        </p:txBody>
      </p:sp>
      <p:sp>
        <p:nvSpPr>
          <p:cNvPr name="TextBox 5" id="5"/>
          <p:cNvSpPr txBox="true"/>
          <p:nvPr/>
        </p:nvSpPr>
        <p:spPr>
          <a:xfrm rot="0">
            <a:off x="1028700" y="914400"/>
            <a:ext cx="14004177" cy="1028700"/>
          </a:xfrm>
          <a:prstGeom prst="rect">
            <a:avLst/>
          </a:prstGeom>
        </p:spPr>
        <p:txBody>
          <a:bodyPr anchor="t" rtlCol="false" tIns="0" lIns="0" bIns="0" rIns="0">
            <a:spAutoFit/>
          </a:bodyPr>
          <a:lstStyle/>
          <a:p>
            <a:pPr>
              <a:lnSpc>
                <a:spcPts val="8400"/>
              </a:lnSpc>
            </a:pPr>
            <a:r>
              <a:rPr lang="en-US" sz="6000">
                <a:solidFill>
                  <a:srgbClr val="FFF7F1"/>
                </a:solidFill>
                <a:latin typeface="Now Bold"/>
              </a:rPr>
              <a:t>¿Que es Herencia?</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true" rot="5400000">
            <a:off x="6702920" y="1564433"/>
            <a:ext cx="19330422" cy="8079722"/>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3623606" y="5143500"/>
            <a:ext cx="11040788" cy="3986951"/>
          </a:xfrm>
          <a:prstGeom prst="rect">
            <a:avLst/>
          </a:prstGeom>
        </p:spPr>
      </p:pic>
      <p:sp>
        <p:nvSpPr>
          <p:cNvPr name="TextBox 4" id="4"/>
          <p:cNvSpPr txBox="true"/>
          <p:nvPr/>
        </p:nvSpPr>
        <p:spPr>
          <a:xfrm rot="0">
            <a:off x="1308570" y="2264912"/>
            <a:ext cx="15670860" cy="3930015"/>
          </a:xfrm>
          <a:prstGeom prst="rect">
            <a:avLst/>
          </a:prstGeom>
        </p:spPr>
        <p:txBody>
          <a:bodyPr anchor="t" rtlCol="false" tIns="0" lIns="0" bIns="0" rIns="0">
            <a:spAutoFit/>
          </a:bodyPr>
          <a:lstStyle/>
          <a:p>
            <a:pPr>
              <a:lnSpc>
                <a:spcPts val="3959"/>
              </a:lnSpc>
            </a:pPr>
            <a:r>
              <a:rPr lang="en-US" sz="2400">
                <a:solidFill>
                  <a:srgbClr val="FFFFFF"/>
                </a:solidFill>
                <a:latin typeface="Now"/>
              </a:rPr>
              <a:t>Proviene de Poli = muchas, morfismo = formas. Se utiliza para crear métodos con el mismo nombre pero con diferente comportamiento.</a:t>
            </a:r>
          </a:p>
          <a:p>
            <a:pPr>
              <a:lnSpc>
                <a:spcPts val="3959"/>
              </a:lnSpc>
            </a:pPr>
            <a:r>
              <a:rPr lang="en-US" sz="2400">
                <a:solidFill>
                  <a:srgbClr val="FFFFFF"/>
                </a:solidFill>
                <a:latin typeface="Now"/>
              </a:rPr>
              <a:t>Tomando el mismo ejemplo de la cuenta bancaria, se podría ejemplificar al validar el monto máximo de transferencia al día. Donde una cuenta personal podría transferirse máximo 500$ al día y a una cuenta empresarial 1500$.</a:t>
            </a:r>
          </a:p>
          <a:p>
            <a:pPr>
              <a:lnSpc>
                <a:spcPts val="3959"/>
              </a:lnSpc>
            </a:pPr>
          </a:p>
          <a:p>
            <a:pPr>
              <a:lnSpc>
                <a:spcPts val="3959"/>
              </a:lnSpc>
            </a:pPr>
          </a:p>
          <a:p>
            <a:pPr>
              <a:lnSpc>
                <a:spcPts val="3959"/>
              </a:lnSpc>
            </a:pPr>
          </a:p>
        </p:txBody>
      </p:sp>
      <p:sp>
        <p:nvSpPr>
          <p:cNvPr name="TextBox 5" id="5"/>
          <p:cNvSpPr txBox="true"/>
          <p:nvPr/>
        </p:nvSpPr>
        <p:spPr>
          <a:xfrm rot="0">
            <a:off x="1028700" y="914400"/>
            <a:ext cx="9952567" cy="1028700"/>
          </a:xfrm>
          <a:prstGeom prst="rect">
            <a:avLst/>
          </a:prstGeom>
        </p:spPr>
        <p:txBody>
          <a:bodyPr anchor="t" rtlCol="false" tIns="0" lIns="0" bIns="0" rIns="0">
            <a:spAutoFit/>
          </a:bodyPr>
          <a:lstStyle/>
          <a:p>
            <a:pPr>
              <a:lnSpc>
                <a:spcPts val="8400"/>
              </a:lnSpc>
            </a:pPr>
            <a:r>
              <a:rPr lang="en-US" sz="6000">
                <a:solidFill>
                  <a:srgbClr val="FFF7F1"/>
                </a:solidFill>
                <a:latin typeface="Now Bold"/>
              </a:rPr>
              <a:t>¿Qué es Polimorfismo?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DAFeZSyJb2A</dc:identifier>
  <dcterms:modified xsi:type="dcterms:W3CDTF">2011-08-01T06:04:30Z</dcterms:modified>
  <cp:revision>1</cp:revision>
  <dc:title>Presentación tecnología moderna elegante fondo negro</dc:title>
</cp:coreProperties>
</file>

<file path=docProps/thumbnail.jpeg>
</file>